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18" r:id="rId2"/>
    <p:sldId id="335" r:id="rId3"/>
    <p:sldId id="319" r:id="rId4"/>
    <p:sldId id="321" r:id="rId5"/>
    <p:sldId id="320" r:id="rId6"/>
    <p:sldId id="324" r:id="rId7"/>
    <p:sldId id="328" r:id="rId8"/>
    <p:sldId id="332" r:id="rId9"/>
    <p:sldId id="322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orient="horz" pos="3801">
          <p15:clr>
            <a:srgbClr val="A4A3A4"/>
          </p15:clr>
        </p15:guide>
        <p15:guide id="3" orient="horz" pos="950">
          <p15:clr>
            <a:srgbClr val="A4A3A4"/>
          </p15:clr>
        </p15:guide>
        <p15:guide id="4" pos="5328">
          <p15:clr>
            <a:srgbClr val="A4A3A4"/>
          </p15:clr>
        </p15:guide>
        <p15:guide id="5" pos="2937">
          <p15:clr>
            <a:srgbClr val="A4A3A4"/>
          </p15:clr>
        </p15:guide>
        <p15:guide id="6" pos="432">
          <p15:clr>
            <a:srgbClr val="A4A3A4"/>
          </p15:clr>
        </p15:guide>
        <p15:guide id="7" pos="28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5780E6-A8F4-46B0-B82D-9E7F56C639EF}">
  <a:tblStyle styleId="{1C5780E6-A8F4-46B0-B82D-9E7F56C639EF}" styleName="Novartis Table">
    <a:wholeTbl>
      <a:tcTxStyle>
        <a:fontRef idx="minor"/>
        <a:srgbClr val="000000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rgbClr val="646464"/>
              </a:solidFill>
            </a:ln>
          </a:top>
          <a:bottom>
            <a:ln w="6350">
              <a:solidFill>
                <a:srgbClr val="646464"/>
              </a:solidFill>
            </a:ln>
          </a:bottom>
          <a:insideH>
            <a:ln w="6350">
              <a:solidFill>
                <a:srgbClr val="646464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noFill/>
        </a:fill>
      </a:tcStyle>
    </a:band1H>
    <a:band2H>
      <a:tcStyle>
        <a:tcBdr/>
        <a:fill>
          <a:noFill/>
        </a:fill>
      </a:tcStyle>
    </a:band2H>
    <a:band1V>
      <a:tcStyle>
        <a:tcBdr/>
        <a:fill>
          <a:noFill/>
        </a:fill>
      </a:tcStyle>
    </a:band1V>
    <a:band2V>
      <a:tcStyle>
        <a:tcBdr/>
        <a:fill>
          <a:noFill/>
        </a:fill>
      </a:tcStyle>
    </a:band2V>
    <a:lastCol>
      <a:tcTxStyle b="on">
        <a:fontRef idx="minor"/>
        <a:srgbClr val="000000"/>
      </a:tcTxStyle>
      <a:tcStyle>
        <a:tcBdr/>
      </a:tcStyle>
    </a:lastCol>
    <a:firstCol>
      <a:tcTxStyle b="on">
        <a:fontRef idx="minor"/>
        <a:srgbClr val="000000"/>
      </a:tcTxStyle>
      <a:tcStyle>
        <a:tcBdr/>
      </a:tcStyle>
    </a:firstCol>
    <a:lastRow>
      <a:tcTxStyle b="on">
        <a:fontRef idx="minor"/>
        <a:srgbClr val="000000"/>
      </a:tcTxStyle>
      <a:tcStyle>
        <a:tcBdr>
          <a:top>
            <a:ln w="19050">
              <a:solidFill>
                <a:srgbClr val="000000"/>
              </a:solidFill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 b="on">
        <a:fontRef idx="minor"/>
        <a:srgbClr val="0460A9"/>
      </a:tcTxStyle>
      <a:tcStyle>
        <a:tcBdr>
          <a:top>
            <a:ln>
              <a:noFill/>
            </a:ln>
          </a:top>
          <a:bottom>
            <a:ln w="19050">
              <a:solidFill>
                <a:srgbClr val="0460A9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067" autoAdjust="0"/>
    <p:restoredTop sz="94660"/>
  </p:normalViewPr>
  <p:slideViewPr>
    <p:cSldViewPr showGuides="1">
      <p:cViewPr varScale="1">
        <p:scale>
          <a:sx n="75" d="100"/>
          <a:sy n="75" d="100"/>
        </p:scale>
        <p:origin x="714" y="-18"/>
      </p:cViewPr>
      <p:guideLst>
        <p:guide orient="horz" pos="288"/>
        <p:guide orient="horz" pos="3801"/>
        <p:guide orient="horz" pos="950"/>
        <p:guide pos="5328"/>
        <p:guide pos="2937"/>
        <p:guide pos="432"/>
        <p:guide pos="282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07" d="100"/>
          <a:sy n="107" d="100"/>
        </p:scale>
        <p:origin x="-5200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1BB60FF-ACF0-5A4A-9C79-4881E6B16567}" type="datetimeFigureOut">
              <a:rPr lang="en-US" smtClean="0">
                <a:latin typeface="Arial"/>
              </a:rPr>
              <a:pPr/>
              <a:t>3/19/2018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6ABA786-EB35-BA4C-A7F7-24740D3067F1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99472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/>
              </a:defRPr>
            </a:lvl1pPr>
          </a:lstStyle>
          <a:p>
            <a:fld id="{0C4595FF-6E7F-4C41-B8DF-4AE76FC1F075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/>
              </a:defRPr>
            </a:lvl1pPr>
          </a:lstStyle>
          <a:p>
            <a:fld id="{5A6330BE-D91A-D240-B266-E5D5F99B4C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67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85800" y="457200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200"/>
            </a:lvl1pPr>
          </a:lstStyle>
          <a:p>
            <a:r>
              <a:rPr lang="en-US" dirty="0" smtClean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58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11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508761"/>
            <a:ext cx="3794760" cy="452532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914400" y="6629400"/>
            <a:ext cx="5715000" cy="228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>
          <a:xfrm>
            <a:off x="685800" y="6629400"/>
            <a:ext cx="228600" cy="228600"/>
          </a:xfrm>
          <a:prstGeom prst="rect">
            <a:avLst/>
          </a:prstGeom>
        </p:spPr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62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1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7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0" y="6629400"/>
            <a:ext cx="228600" cy="228600"/>
          </a:xfrm>
          <a:prstGeom prst="rect">
            <a:avLst/>
          </a:prstGeom>
        </p:spPr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4254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009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965959" y="4389120"/>
            <a:ext cx="6492241" cy="960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/>
              <a:t>Thank</a:t>
            </a:r>
            <a:r>
              <a:rPr lang="en-US" baseline="0" dirty="0" smtClean="0"/>
              <a:t> you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 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1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965959" y="2331720"/>
            <a:ext cx="6492241" cy="228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/>
              <a:t>Thank</a:t>
            </a:r>
            <a:r>
              <a:rPr lang="en-US" baseline="0" dirty="0" smtClean="0"/>
              <a:t> you</a:t>
            </a: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6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22" name="Straight Connector 21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568" y="6266013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1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buSzPct val="100000"/>
              <a:buFont typeface="+mj-lt"/>
              <a:buAutoNum type="arabicPeriod"/>
              <a:defRPr/>
            </a:lvl1pPr>
            <a:lvl2pPr marL="684213" indent="-231775">
              <a:defRPr/>
            </a:lvl2pPr>
            <a:lvl3pPr marL="914400" indent="-230188">
              <a:defRPr/>
            </a:lvl3pPr>
            <a:lvl4pPr marL="1146175" indent="-231775">
              <a:defRPr/>
            </a:lvl4pPr>
            <a:lvl5pPr marL="1368425" indent="-2222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075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5800" y="6629400"/>
            <a:ext cx="228600" cy="228600"/>
          </a:xfrm>
          <a:prstGeom prst="rect">
            <a:avLst/>
          </a:prstGeom>
        </p:spPr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78367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914400" y="6629400"/>
            <a:ext cx="5715000" cy="228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" y="6629400"/>
            <a:ext cx="228600" cy="228600"/>
          </a:xfrm>
          <a:prstGeom prst="rect">
            <a:avLst/>
          </a:prstGeom>
        </p:spPr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46975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914400" y="6629400"/>
            <a:ext cx="5715000" cy="228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685800" y="6629400"/>
            <a:ext cx="228600" cy="228600"/>
          </a:xfrm>
          <a:prstGeom prst="rect">
            <a:avLst/>
          </a:prstGeom>
        </p:spPr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34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777240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914400" y="6629400"/>
            <a:ext cx="5715000" cy="228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685800" y="6629400"/>
            <a:ext cx="228600" cy="228600"/>
          </a:xfrm>
          <a:prstGeom prst="rect">
            <a:avLst/>
          </a:prstGeom>
        </p:spPr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2057400"/>
            <a:ext cx="777240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08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914400" y="6629400"/>
            <a:ext cx="5715000" cy="228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685800" y="6629400"/>
            <a:ext cx="228600" cy="228600"/>
          </a:xfrm>
          <a:prstGeom prst="rect">
            <a:avLst/>
          </a:prstGeom>
        </p:spPr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8580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645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3756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98932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>
          <a:xfrm>
            <a:off x="914400" y="6629400"/>
            <a:ext cx="5715000" cy="228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>
          <a:xfrm>
            <a:off x="685800" y="6629400"/>
            <a:ext cx="228600" cy="228600"/>
          </a:xfrm>
          <a:prstGeom prst="rect">
            <a:avLst/>
          </a:prstGeom>
        </p:spPr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68580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333756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98932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40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08760"/>
            <a:ext cx="7772400" cy="4526280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685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6858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602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62" r:id="rId3"/>
    <p:sldLayoutId id="2147483650" r:id="rId4"/>
    <p:sldLayoutId id="214748365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51" r:id="rId11"/>
    <p:sldLayoutId id="2147483673" r:id="rId12"/>
    <p:sldLayoutId id="2147483670" r:id="rId13"/>
    <p:sldLayoutId id="2147483671" r:id="rId14"/>
    <p:sldLayoutId id="2147483669" r:id="rId15"/>
    <p:sldLayoutId id="2147483668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Tx/>
        <a:buSzPct val="120000"/>
        <a:buFont typeface="Arial" pitchFamily="34" charset="0"/>
        <a:buChar char="•"/>
        <a:tabLst>
          <a:tab pos="3998913" algn="r"/>
          <a:tab pos="8229600" algn="r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 George/Fort Ticonderoga</a:t>
            </a:r>
            <a:br>
              <a:rPr lang="en-US" dirty="0" smtClean="0"/>
            </a:br>
            <a:r>
              <a:rPr lang="en-US" dirty="0" smtClean="0"/>
              <a:t>Thursday 8/23 – 8/26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</a:t>
            </a:fld>
            <a:endParaRPr lang="uk-U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0" y="2743200"/>
            <a:ext cx="4521200" cy="22436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74986"/>
            <a:ext cx="3429000" cy="305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1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 George/Fort Ticonderoga</a:t>
            </a:r>
            <a:br>
              <a:rPr lang="en-US" dirty="0" smtClean="0"/>
            </a:br>
            <a:r>
              <a:rPr lang="en-US" dirty="0" smtClean="0"/>
              <a:t>Thursday August </a:t>
            </a:r>
            <a:r>
              <a:rPr lang="en-US" dirty="0" smtClean="0"/>
              <a:t>23, 2018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2</a:t>
            </a:fld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676400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Meet Up at GSP </a:t>
            </a:r>
            <a:r>
              <a:rPr lang="en-US" dirty="0" smtClean="0"/>
              <a:t>Montvale Service Area – 10:00 </a:t>
            </a:r>
            <a:r>
              <a:rPr lang="en-US" dirty="0" smtClean="0"/>
              <a:t>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Arrive at Lake </a:t>
            </a:r>
            <a:r>
              <a:rPr lang="en-US" dirty="0" smtClean="0"/>
              <a:t>George </a:t>
            </a:r>
            <a:r>
              <a:rPr lang="en-US" dirty="0" smtClean="0"/>
              <a:t>– </a:t>
            </a:r>
            <a:r>
              <a:rPr lang="en-US" dirty="0" smtClean="0"/>
              <a:t>approximately 2-2:30 pm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Hotel Check In </a:t>
            </a:r>
            <a:r>
              <a:rPr lang="en-US" i="1" dirty="0" smtClean="0">
                <a:solidFill>
                  <a:srgbClr val="FF0000"/>
                </a:solidFill>
              </a:rPr>
              <a:t>– see list below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Spend afternoon in Lake </a:t>
            </a:r>
            <a:r>
              <a:rPr lang="en-US" dirty="0" smtClean="0"/>
              <a:t>George Village</a:t>
            </a:r>
          </a:p>
          <a:p>
            <a:pPr marL="1092200" indent="-285750">
              <a:buFont typeface="Arial" panose="020B0604020202020204" pitchFamily="34" charset="0"/>
              <a:buChar char="•"/>
            </a:pPr>
            <a:r>
              <a:rPr lang="en-US" dirty="0" smtClean="0"/>
              <a:t>Food </a:t>
            </a:r>
            <a:r>
              <a:rPr lang="en-US" dirty="0" smtClean="0"/>
              <a:t>– </a:t>
            </a:r>
            <a:r>
              <a:rPr lang="en-US" i="1" dirty="0" smtClean="0">
                <a:solidFill>
                  <a:srgbClr val="FF0000"/>
                </a:solidFill>
              </a:rPr>
              <a:t>TBD</a:t>
            </a:r>
            <a:endParaRPr lang="en-US" dirty="0" smtClean="0"/>
          </a:p>
          <a:p>
            <a:pPr marL="1092200" indent="-285750">
              <a:buFont typeface="Arial" panose="020B0604020202020204" pitchFamily="34" charset="0"/>
              <a:buChar char="•"/>
            </a:pPr>
            <a:r>
              <a:rPr lang="en-US" dirty="0" smtClean="0"/>
              <a:t>Shopping</a:t>
            </a:r>
          </a:p>
          <a:p>
            <a:pPr marL="52070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2070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Fort </a:t>
            </a:r>
            <a:r>
              <a:rPr lang="en-US" dirty="0" smtClean="0"/>
              <a:t>Ticonderoga Guns by </a:t>
            </a:r>
            <a:r>
              <a:rPr lang="en-US" dirty="0" smtClean="0"/>
              <a:t>Night ($35/pp)    </a:t>
            </a:r>
            <a:endParaRPr lang="en-US" dirty="0" smtClean="0"/>
          </a:p>
          <a:p>
            <a:pPr marL="749300" indent="-285750">
              <a:buFont typeface="Arial" panose="020B0604020202020204" pitchFamily="34" charset="0"/>
              <a:buChar char="•"/>
            </a:pPr>
            <a:r>
              <a:rPr lang="en-US" dirty="0"/>
              <a:t>Leave for Fort at 6:15 pm</a:t>
            </a:r>
          </a:p>
          <a:p>
            <a:pPr marL="749300" indent="-285750">
              <a:buFont typeface="Arial" panose="020B0604020202020204" pitchFamily="34" charset="0"/>
              <a:buChar char="•"/>
            </a:pPr>
            <a:r>
              <a:rPr lang="en-US" dirty="0" smtClean="0"/>
              <a:t>7:30 </a:t>
            </a:r>
            <a:r>
              <a:rPr lang="en-US" dirty="0" smtClean="0"/>
              <a:t>pm doors open</a:t>
            </a:r>
          </a:p>
          <a:p>
            <a:pPr marL="749300" indent="-285750">
              <a:buFont typeface="Arial" panose="020B0604020202020204" pitchFamily="34" charset="0"/>
              <a:buChar char="•"/>
            </a:pPr>
            <a:r>
              <a:rPr lang="en-US" dirty="0" smtClean="0"/>
              <a:t>90 minute tour and demonstration</a:t>
            </a:r>
          </a:p>
          <a:p>
            <a:pPr marL="52070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5562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571" y="3230999"/>
            <a:ext cx="3171429" cy="2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3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 George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Friday August </a:t>
            </a:r>
            <a:r>
              <a:rPr lang="en-US" dirty="0" smtClean="0"/>
              <a:t>24, 2018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3</a:t>
            </a:fld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676400"/>
            <a:ext cx="8077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indent="-285750">
              <a:buFont typeface="Arial" panose="020B0604020202020204" pitchFamily="34" charset="0"/>
              <a:buChar char="•"/>
            </a:pPr>
            <a:r>
              <a:rPr lang="en-US" dirty="0" smtClean="0"/>
              <a:t>Breakfast </a:t>
            </a:r>
            <a:r>
              <a:rPr lang="en-US" i="1" dirty="0" smtClean="0">
                <a:solidFill>
                  <a:srgbClr val="FF0000"/>
                </a:solidFill>
              </a:rPr>
              <a:t>– TBD</a:t>
            </a:r>
          </a:p>
          <a:p>
            <a:pPr marL="29210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9210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Things </a:t>
            </a:r>
            <a:r>
              <a:rPr lang="en-US" dirty="0" smtClean="0"/>
              <a:t>To </a:t>
            </a:r>
            <a:r>
              <a:rPr lang="en-US" dirty="0" smtClean="0"/>
              <a:t>Do</a:t>
            </a:r>
            <a:endParaRPr lang="en-US" dirty="0" smtClean="0"/>
          </a:p>
          <a:p>
            <a:pPr marL="520700" indent="-285750">
              <a:buFont typeface="Arial" panose="020B0604020202020204" pitchFamily="34" charset="0"/>
              <a:buChar char="•"/>
            </a:pPr>
            <a:r>
              <a:rPr lang="en-US" dirty="0" smtClean="0"/>
              <a:t>Adirondack Winery</a:t>
            </a:r>
            <a:endParaRPr lang="en-US" dirty="0"/>
          </a:p>
          <a:p>
            <a:pPr marL="52070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Alisable</a:t>
            </a:r>
            <a:r>
              <a:rPr lang="en-US" dirty="0" smtClean="0"/>
              <a:t> Chasm </a:t>
            </a:r>
            <a:r>
              <a:rPr lang="en-US" dirty="0" smtClean="0"/>
              <a:t>Float (must drive to)</a:t>
            </a:r>
            <a:endParaRPr lang="en-US" dirty="0" smtClean="0"/>
          </a:p>
          <a:p>
            <a:pPr marL="52070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Fort William Henry </a:t>
            </a:r>
            <a:r>
              <a:rPr lang="en-US" dirty="0" err="1" smtClean="0"/>
              <a:t>Musuem</a:t>
            </a:r>
            <a:endParaRPr lang="en-US" dirty="0" smtClean="0"/>
          </a:p>
          <a:p>
            <a:pPr marL="520700" indent="-285750">
              <a:buFont typeface="Arial" panose="020B0604020202020204" pitchFamily="34" charset="0"/>
              <a:buChar char="•"/>
            </a:pPr>
            <a:r>
              <a:rPr lang="en-US" dirty="0" smtClean="0"/>
              <a:t>Lake George Brew House</a:t>
            </a:r>
            <a:endParaRPr lang="en-US" dirty="0"/>
          </a:p>
          <a:p>
            <a:pPr marL="520700" indent="-285750">
              <a:buFont typeface="Arial" panose="020B0604020202020204" pitchFamily="34" charset="0"/>
              <a:buChar char="•"/>
            </a:pPr>
            <a:r>
              <a:rPr lang="en-US" dirty="0" smtClean="0"/>
              <a:t>Lake George Kayak Company</a:t>
            </a:r>
          </a:p>
          <a:p>
            <a:pPr marL="520700" indent="-285750">
              <a:buFont typeface="Arial" panose="020B0604020202020204" pitchFamily="34" charset="0"/>
              <a:buChar char="•"/>
            </a:pPr>
            <a:r>
              <a:rPr lang="en-US" dirty="0" smtClean="0"/>
              <a:t>Lumberjack Pass Mini Golf</a:t>
            </a:r>
            <a:endParaRPr lang="en-US" dirty="0"/>
          </a:p>
          <a:p>
            <a:pPr marL="52070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Hyde Collection</a:t>
            </a:r>
          </a:p>
          <a:p>
            <a:pPr marL="29210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92100" indent="-285750">
              <a:buFont typeface="Arial" panose="020B0604020202020204" pitchFamily="34" charset="0"/>
              <a:buChar char="•"/>
            </a:pPr>
            <a:r>
              <a:rPr lang="en-US" dirty="0" smtClean="0"/>
              <a:t>Drive to Lunch </a:t>
            </a:r>
            <a:r>
              <a:rPr lang="en-US" dirty="0" smtClean="0"/>
              <a:t>– Bolton Landing Brewing Company</a:t>
            </a:r>
          </a:p>
          <a:p>
            <a:pPr marL="29210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92100" indent="-285750">
              <a:buFont typeface="Arial" panose="020B0604020202020204" pitchFamily="34" charset="0"/>
              <a:buChar char="•"/>
            </a:pPr>
            <a:r>
              <a:rPr lang="en-US" dirty="0" smtClean="0"/>
              <a:t>Drive back to Lake </a:t>
            </a:r>
            <a:r>
              <a:rPr lang="en-US" dirty="0" smtClean="0"/>
              <a:t>George </a:t>
            </a:r>
            <a:r>
              <a:rPr lang="en-US" dirty="0" smtClean="0"/>
              <a:t>Village</a:t>
            </a:r>
          </a:p>
          <a:p>
            <a:pPr marL="520700" indent="-285750">
              <a:buFont typeface="Arial" panose="020B0604020202020204" pitchFamily="34" charset="0"/>
              <a:buChar char="•"/>
            </a:pPr>
            <a:r>
              <a:rPr lang="en-US" dirty="0" smtClean="0"/>
              <a:t>Dinner </a:t>
            </a:r>
            <a:r>
              <a:rPr lang="en-US" i="1" dirty="0" smtClean="0">
                <a:solidFill>
                  <a:srgbClr val="FF0000"/>
                </a:solidFill>
              </a:rPr>
              <a:t>- TBD</a:t>
            </a:r>
            <a:endParaRPr lang="en-US" i="1" dirty="0" smtClean="0"/>
          </a:p>
          <a:p>
            <a:pPr marL="57150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52070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80010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10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Lake </a:t>
            </a:r>
            <a:r>
              <a:rPr lang="en-US" dirty="0" smtClean="0"/>
              <a:t>George</a:t>
            </a:r>
            <a:br>
              <a:rPr lang="en-US" dirty="0" smtClean="0"/>
            </a:br>
            <a:r>
              <a:rPr lang="en-US" dirty="0" smtClean="0"/>
              <a:t>Things </a:t>
            </a:r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4</a:t>
            </a:fld>
            <a:endParaRPr lang="uk-U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00" y="3715489"/>
            <a:ext cx="4136756" cy="11437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573240"/>
            <a:ext cx="4245243" cy="11546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97" y="1446293"/>
            <a:ext cx="3914362" cy="10040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97" y="2450367"/>
            <a:ext cx="3961990" cy="12300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3739420"/>
            <a:ext cx="3914371" cy="9122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1356" y="1416558"/>
            <a:ext cx="4562057" cy="11694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787" y="4824533"/>
            <a:ext cx="4219153" cy="119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Fort Ticonderoga</a:t>
            </a:r>
            <a:br>
              <a:rPr lang="en-US" dirty="0" smtClean="0"/>
            </a:br>
            <a:r>
              <a:rPr lang="en-US" dirty="0" smtClean="0"/>
              <a:t>Saturday August </a:t>
            </a:r>
            <a:r>
              <a:rPr lang="en-US" dirty="0" smtClean="0"/>
              <a:t>25, 2018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5</a:t>
            </a:fld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502688"/>
            <a:ext cx="8077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indent="-285750">
              <a:buFont typeface="Arial" panose="020B0604020202020204" pitchFamily="34" charset="0"/>
              <a:buChar char="•"/>
            </a:pPr>
            <a:r>
              <a:rPr lang="en-US" dirty="0" smtClean="0"/>
              <a:t>Breakfast </a:t>
            </a:r>
            <a:r>
              <a:rPr lang="en-US" dirty="0" smtClean="0"/>
              <a:t>in Lake </a:t>
            </a:r>
            <a:r>
              <a:rPr lang="en-US" dirty="0" smtClean="0"/>
              <a:t>George</a:t>
            </a:r>
          </a:p>
          <a:p>
            <a:pPr marL="292100" indent="-285750">
              <a:buFont typeface="Arial" panose="020B0604020202020204" pitchFamily="34" charset="0"/>
              <a:buChar char="•"/>
            </a:pPr>
            <a:r>
              <a:rPr lang="en-US" dirty="0" smtClean="0"/>
              <a:t>Leave for Fort </a:t>
            </a:r>
          </a:p>
          <a:p>
            <a:pPr marL="29210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Fort </a:t>
            </a:r>
            <a:r>
              <a:rPr lang="en-US" dirty="0"/>
              <a:t>Cafe for late lunch/early dinner – closes at 4:00 pm</a:t>
            </a:r>
          </a:p>
          <a:p>
            <a:pPr marL="29210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9210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Fort Daily Programs ($16/pp) includes</a:t>
            </a:r>
            <a:endParaRPr lang="en-US" dirty="0" smtClean="0"/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dirty="0"/>
              <a:t>Key to the Continent </a:t>
            </a:r>
            <a:r>
              <a:rPr lang="en-US" dirty="0" smtClean="0"/>
              <a:t>Tour – 10:15 am, 1:15 </a:t>
            </a:r>
            <a:r>
              <a:rPr lang="en-US" dirty="0"/>
              <a:t>pm, 3:00 pm </a:t>
            </a:r>
            <a:endParaRPr lang="en-US" dirty="0" smtClean="0"/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dirty="0" smtClean="0"/>
              <a:t>Musket </a:t>
            </a:r>
            <a:r>
              <a:rPr lang="en-US" dirty="0"/>
              <a:t>Firing </a:t>
            </a:r>
            <a:r>
              <a:rPr lang="en-US" dirty="0" smtClean="0"/>
              <a:t>Demonstrations – 11:00 am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dirty="0"/>
              <a:t>Fort Ticonderoga Museum </a:t>
            </a:r>
            <a:r>
              <a:rPr lang="en-US" dirty="0" smtClean="0"/>
              <a:t>Tour – 11:30 </a:t>
            </a:r>
            <a:r>
              <a:rPr lang="en-US" dirty="0"/>
              <a:t>am and 2:30 </a:t>
            </a:r>
            <a:r>
              <a:rPr lang="en-US" dirty="0" smtClean="0"/>
              <a:t>pm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dirty="0" smtClean="0"/>
              <a:t>Tour of the Historic Gardens – 11:45 am and 2:45 pm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dirty="0"/>
              <a:t>Cannon Firing </a:t>
            </a:r>
            <a:r>
              <a:rPr lang="en-US" dirty="0" smtClean="0"/>
              <a:t>Demonstrations – 2:00 pm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dirty="0"/>
              <a:t>Mount Defiance: Witness to History </a:t>
            </a:r>
            <a:r>
              <a:rPr lang="en-US" dirty="0" smtClean="0"/>
              <a:t>Tour – 4:00 </a:t>
            </a:r>
            <a:r>
              <a:rPr lang="en-US" dirty="0"/>
              <a:t>pm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Fort Daily Programs + Carillon Boat Tour ($30/pp)</a:t>
            </a:r>
          </a:p>
          <a:p>
            <a:pPr marL="573088" indent="-285750">
              <a:buFont typeface="Arial" panose="020B0604020202020204" pitchFamily="34" charset="0"/>
              <a:buChar char="•"/>
            </a:pPr>
            <a:r>
              <a:rPr lang="en-US" dirty="0" smtClean="0"/>
              <a:t>Carillon </a:t>
            </a:r>
            <a:r>
              <a:rPr lang="en-US" dirty="0"/>
              <a:t>Boat Tours on Lake </a:t>
            </a:r>
            <a:r>
              <a:rPr lang="en-US" dirty="0" smtClean="0"/>
              <a:t>Champlain – 1:00 pm, 3:30 pm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Sunset </a:t>
            </a:r>
            <a:r>
              <a:rPr lang="en-US" dirty="0"/>
              <a:t>Boat Cruise on Lake Champlain </a:t>
            </a:r>
            <a:r>
              <a:rPr lang="en-US" dirty="0" smtClean="0"/>
              <a:t>($35) – 5:30 </a:t>
            </a:r>
            <a:r>
              <a:rPr lang="en-US" dirty="0"/>
              <a:t>pm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Lake George for Late </a:t>
            </a:r>
            <a:r>
              <a:rPr lang="en-US" dirty="0" smtClean="0"/>
              <a:t>Dinner/Drinks </a:t>
            </a:r>
          </a:p>
          <a:p>
            <a:pPr marL="52070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52070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80010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79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 George/Fort </a:t>
            </a:r>
            <a:r>
              <a:rPr lang="en-US" dirty="0" smtClean="0"/>
              <a:t>Ticonderoga</a:t>
            </a:r>
            <a:br>
              <a:rPr lang="en-US" dirty="0" smtClean="0"/>
            </a:br>
            <a:r>
              <a:rPr lang="en-US" dirty="0" smtClean="0"/>
              <a:t>Hotel 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6</a:t>
            </a:fld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676400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Courtyard </a:t>
            </a:r>
            <a:r>
              <a:rPr lang="en-US" b="1" dirty="0" smtClean="0"/>
              <a:t>By Marriott, Lake George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dirty="0" smtClean="0"/>
              <a:t>365 Canada Street \ Rt. 9N – (518) 761 – 1150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dirty="0" smtClean="0"/>
              <a:t>Rates – </a:t>
            </a:r>
            <a:r>
              <a:rPr lang="en-US" dirty="0" err="1" smtClean="0"/>
              <a:t>Thur</a:t>
            </a:r>
            <a:r>
              <a:rPr lang="en-US" dirty="0" smtClean="0"/>
              <a:t> $269+Tax; Fri-Sat 329+Tax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No Group Rates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Mountain Views \ Lake View @ Higher Rates 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King Bed Jr Suites w\Pullout; Double Queens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dirty="0" smtClean="0"/>
              <a:t>Rustic Hotel on Main Street \ Modern Decor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dirty="0" smtClean="0"/>
              <a:t>Garage (Covered) Parking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dirty="0" smtClean="0"/>
              <a:t>On Premise Restaurant \ Bar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dirty="0" smtClean="0"/>
              <a:t>Private Function \ Catered Room Available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Door Pool \ Fitness Center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dirty="0" smtClean="0"/>
              <a:t>Walk to all Village Shopping \ </a:t>
            </a:r>
            <a:r>
              <a:rPr lang="en-US" dirty="0" err="1" smtClean="0"/>
              <a:t>Eat’s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4475500"/>
            <a:ext cx="2983619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6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 George/Fort </a:t>
            </a:r>
            <a:r>
              <a:rPr lang="en-US" dirty="0" smtClean="0"/>
              <a:t>Ticonderoga</a:t>
            </a:r>
            <a:br>
              <a:rPr lang="en-US" dirty="0" smtClean="0"/>
            </a:br>
            <a:r>
              <a:rPr lang="en-US" dirty="0" smtClean="0"/>
              <a:t>Hotel 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7</a:t>
            </a:fld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676400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Holiday </a:t>
            </a:r>
            <a:r>
              <a:rPr lang="en-US" b="1" dirty="0" smtClean="0"/>
              <a:t>Inn, Lake George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dirty="0" smtClean="0"/>
              <a:t>2223 Canada Street \ Rt. 9N – (518) 668 – 5781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dirty="0"/>
              <a:t>Rates – </a:t>
            </a:r>
            <a:r>
              <a:rPr lang="en-US" dirty="0" smtClean="0"/>
              <a:t>Group Rate $269+Tax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Lake \ Mountain </a:t>
            </a:r>
            <a:r>
              <a:rPr lang="en-US" dirty="0"/>
              <a:t>Views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Mostly Double Queens </a:t>
            </a:r>
            <a:endParaRPr lang="en-US" dirty="0"/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dirty="0" smtClean="0"/>
              <a:t>Modern Hotel on Main Street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dirty="0" smtClean="0"/>
              <a:t>Family Oriented \ Kids Area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dirty="0" smtClean="0"/>
              <a:t>On Premise Restaurant \ Bar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dirty="0" smtClean="0"/>
              <a:t>Club Room Available; Order off Hotel Menu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Door \ Large Out Door Pool \ Fitness Center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dirty="0" smtClean="0"/>
              <a:t>A Bit Longer Walk to all Village Shopping \ </a:t>
            </a:r>
            <a:r>
              <a:rPr lang="en-US" dirty="0" err="1" smtClean="0"/>
              <a:t>Eat’s</a:t>
            </a:r>
            <a:endParaRPr lang="en-US" dirty="0" smtClean="0"/>
          </a:p>
          <a:p>
            <a:pPr marL="80010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593" y="2362200"/>
            <a:ext cx="3237614" cy="154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5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 George/Fort </a:t>
            </a:r>
            <a:r>
              <a:rPr lang="en-US" dirty="0" smtClean="0"/>
              <a:t>Ticonderoga</a:t>
            </a:r>
            <a:br>
              <a:rPr lang="en-US" dirty="0" smtClean="0"/>
            </a:br>
            <a:r>
              <a:rPr lang="en-US" dirty="0" smtClean="0"/>
              <a:t>Hotel 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8</a:t>
            </a:fld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676400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Comfort </a:t>
            </a:r>
            <a:r>
              <a:rPr lang="en-US" b="1" dirty="0" smtClean="0"/>
              <a:t>Suites, Lake George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dirty="0" smtClean="0"/>
              <a:t>1533 Rt. 9 – (518) 761 – 0001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dirty="0"/>
              <a:t>Rates – Group Rate </a:t>
            </a:r>
            <a:r>
              <a:rPr lang="en-US" dirty="0" smtClean="0"/>
              <a:t>$169+Tax</a:t>
            </a:r>
            <a:endParaRPr lang="en-US" dirty="0"/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Mountain \ Country Views</a:t>
            </a:r>
            <a:endParaRPr lang="en-US" dirty="0"/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/>
              <a:t>Mostly Double Queens 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dirty="0" smtClean="0"/>
              <a:t>Value Hotel on </a:t>
            </a:r>
            <a:r>
              <a:rPr lang="en-US" dirty="0" err="1" smtClean="0"/>
              <a:t>Rt</a:t>
            </a:r>
            <a:r>
              <a:rPr lang="en-US" dirty="0" smtClean="0"/>
              <a:t> 9; Catering To Car Clubs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Complimentary Continental Breakfast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Door Pool \ Fitness Center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dirty="0" smtClean="0"/>
              <a:t>Group Parking w\Buckets and Hose For Car Wash Down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dirty="0" smtClean="0"/>
              <a:t>4 Mile Drive to all Village Shopping \ </a:t>
            </a:r>
            <a:r>
              <a:rPr lang="en-US" dirty="0" err="1" smtClean="0"/>
              <a:t>Eat’s</a:t>
            </a:r>
            <a:endParaRPr lang="en-US" dirty="0" smtClean="0"/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dirty="0" smtClean="0"/>
              <a:t>Shuttle service 9:00 am to 10:30 pm - $1/pp</a:t>
            </a:r>
            <a:endParaRPr lang="en-US" dirty="0" smtClean="0"/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Use Breakfast Room in Evening For Private </a:t>
            </a:r>
            <a:r>
              <a:rPr lang="en-US" dirty="0" smtClean="0"/>
              <a:t>Party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066800"/>
            <a:ext cx="3280504" cy="191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3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 George/Fort Ticonderoga</a:t>
            </a:r>
            <a:br>
              <a:rPr lang="en-US" dirty="0" smtClean="0"/>
            </a:br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9</a:t>
            </a:fld>
            <a:endParaRPr lang="uk-U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66" y="1905000"/>
            <a:ext cx="6266667" cy="93333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00100" y="3048000"/>
            <a:ext cx="3771900" cy="1342857"/>
            <a:chOff x="800100" y="3428775"/>
            <a:chExt cx="3771900" cy="134285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100" y="3428775"/>
              <a:ext cx="1314286" cy="134285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206096" y="4340066"/>
              <a:ext cx="23659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https://www.fortticonderoga.org</a:t>
              </a:r>
              <a:r>
                <a:rPr lang="en-US" dirty="0"/>
                <a:t>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13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vartis Presentation Standard Blue Carbon">
  <a:themeElements>
    <a:clrScheme name="Novartis 2016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0460A9"/>
      </a:accent1>
      <a:accent2>
        <a:srgbClr val="E74A21"/>
      </a:accent2>
      <a:accent3>
        <a:srgbClr val="EC9A1E"/>
      </a:accent3>
      <a:accent4>
        <a:srgbClr val="8D1F1B"/>
      </a:accent4>
      <a:accent5>
        <a:srgbClr val="7F7F7F"/>
      </a:accent5>
      <a:accent6>
        <a:srgbClr val="404040"/>
      </a:accent6>
      <a:hlink>
        <a:srgbClr val="0460A9"/>
      </a:hlink>
      <a:folHlink>
        <a:srgbClr val="0460A9"/>
      </a:folHlink>
    </a:clrScheme>
    <a:fontScheme name="Novartis 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lank" id="{3F82403C-12A1-48DE-98CE-22D763759EA9}" vid="{29229F9C-5F03-4EAC-9AD9-5098AE5586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88</TotalTime>
  <Words>512</Words>
  <Application>Microsoft Office PowerPoint</Application>
  <PresentationFormat>On-screen Show (4:3)</PresentationFormat>
  <Paragraphs>98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Arial Black</vt:lpstr>
      <vt:lpstr>Novartis Presentation Standard Blue Carbon</vt:lpstr>
      <vt:lpstr>Lake George/Fort Ticonderoga Thursday 8/23 – 8/26 2018</vt:lpstr>
      <vt:lpstr>Lake George/Fort Ticonderoga Thursday August 23, 2018</vt:lpstr>
      <vt:lpstr>Lake George Friday August 24, 2018</vt:lpstr>
      <vt:lpstr>Lake George Things To Do</vt:lpstr>
      <vt:lpstr>Fort Ticonderoga Saturday August 25, 2018</vt:lpstr>
      <vt:lpstr>Lake George/Fort Ticonderoga Hotel Options</vt:lpstr>
      <vt:lpstr>Lake George/Fort Ticonderoga Hotel Options</vt:lpstr>
      <vt:lpstr>Lake George/Fort Ticonderoga Hotel Options</vt:lpstr>
      <vt:lpstr>Lake George/Fort Ticonderoga For More Information</vt:lpstr>
    </vt:vector>
  </TitlesOfParts>
  <Manager/>
  <Company>Novartis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Fort Ticonderoga August 23-26, 2018</dc:title>
  <dc:subject/>
  <dc:creator>Primavera, Silvestre</dc:creator>
  <cp:keywords/>
  <dc:description/>
  <cp:lastModifiedBy>Primavera, Silvestre</cp:lastModifiedBy>
  <cp:revision>23</cp:revision>
  <cp:lastPrinted>2018-03-19T17:39:57Z</cp:lastPrinted>
  <dcterms:created xsi:type="dcterms:W3CDTF">2018-03-15T16:44:15Z</dcterms:created>
  <dcterms:modified xsi:type="dcterms:W3CDTF">2018-03-19T17:40:04Z</dcterms:modified>
  <cp:category/>
</cp:coreProperties>
</file>